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8"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55" d="100"/>
          <a:sy n="55" d="100"/>
        </p:scale>
        <p:origin x="69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80B698E-3F8D-428F-9378-892D9C345C5E}" type="datetimeFigureOut">
              <a:rPr lang="en-US" smtClean="0"/>
              <a:t>11/21/2024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568421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B698E-3F8D-428F-9378-892D9C345C5E}"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66869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B698E-3F8D-428F-9378-892D9C345C5E}"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2030970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B698E-3F8D-428F-9378-892D9C345C5E}"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FEC0C-9385-4206-8A14-54542341079D}"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5403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B698E-3F8D-428F-9378-892D9C345C5E}"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442299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80B698E-3F8D-428F-9378-892D9C345C5E}" type="datetimeFigureOut">
              <a:rPr lang="en-US" smtClean="0"/>
              <a:t>11/21/2024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696048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80B698E-3F8D-428F-9378-892D9C345C5E}" type="datetimeFigureOut">
              <a:rPr lang="en-US" smtClean="0"/>
              <a:t>11/21/2024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57840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0B698E-3F8D-428F-9378-892D9C345C5E}"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7356707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0B698E-3F8D-428F-9378-892D9C345C5E}"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974443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0B698E-3F8D-428F-9378-892D9C345C5E}"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19642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0B698E-3F8D-428F-9378-892D9C345C5E}"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1747344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0B698E-3F8D-428F-9378-892D9C345C5E}"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149814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0B698E-3F8D-428F-9378-892D9C345C5E}" type="datetimeFigureOut">
              <a:rPr lang="en-US" smtClean="0"/>
              <a:t>11/21/2024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1898156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0B698E-3F8D-428F-9378-892D9C345C5E}" type="datetimeFigureOut">
              <a:rPr lang="en-US" smtClean="0"/>
              <a:t>11/21/2024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501772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B698E-3F8D-428F-9378-892D9C345C5E}" type="datetimeFigureOut">
              <a:rPr lang="en-US" smtClean="0"/>
              <a:t>11/21/2024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1689383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B698E-3F8D-428F-9378-892D9C345C5E}"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3969127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B698E-3F8D-428F-9378-892D9C345C5E}"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FEC0C-9385-4206-8A14-54542341079D}" type="slidenum">
              <a:rPr lang="en-US" smtClean="0"/>
              <a:t>‹#›</a:t>
            </a:fld>
            <a:endParaRPr lang="en-US"/>
          </a:p>
        </p:txBody>
      </p:sp>
    </p:spTree>
    <p:extLst>
      <p:ext uri="{BB962C8B-B14F-4D97-AF65-F5344CB8AC3E}">
        <p14:creationId xmlns:p14="http://schemas.microsoft.com/office/powerpoint/2010/main" val="274598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80B698E-3F8D-428F-9378-892D9C345C5E}" type="datetimeFigureOut">
              <a:rPr lang="en-US" smtClean="0"/>
              <a:t>11/21/2024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CDDFEC0C-9385-4206-8A14-54542341079D}" type="slidenum">
              <a:rPr lang="en-US" smtClean="0"/>
              <a:t>‹#›</a:t>
            </a:fld>
            <a:endParaRPr lang="en-US"/>
          </a:p>
        </p:txBody>
      </p:sp>
    </p:spTree>
    <p:extLst>
      <p:ext uri="{BB962C8B-B14F-4D97-AF65-F5344CB8AC3E}">
        <p14:creationId xmlns:p14="http://schemas.microsoft.com/office/powerpoint/2010/main" val="30759565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B1F4140-A507-4462-8116-CE5AA9BBECEF}"/>
              </a:ext>
            </a:extLst>
          </p:cNvPr>
          <p:cNvSpPr>
            <a:spLocks noGrp="1"/>
          </p:cNvSpPr>
          <p:nvPr>
            <p:ph type="subTitle" idx="1"/>
          </p:nvPr>
        </p:nvSpPr>
        <p:spPr>
          <a:xfrm>
            <a:off x="1584510" y="2279177"/>
            <a:ext cx="9144000" cy="754025"/>
          </a:xfrm>
        </p:spPr>
        <p:txBody>
          <a:bodyPr>
            <a:normAutofit/>
          </a:bodyPr>
          <a:lstStyle/>
          <a:p>
            <a:r>
              <a:rPr lang="en-US" dirty="0"/>
              <a:t>Instructions for Home Sleep Apnea Testing (HSAT)</a:t>
            </a:r>
          </a:p>
        </p:txBody>
      </p:sp>
      <p:pic>
        <p:nvPicPr>
          <p:cNvPr id="4" name="image2.png">
            <a:extLst>
              <a:ext uri="{FF2B5EF4-FFF2-40B4-BE49-F238E27FC236}">
                <a16:creationId xmlns:a16="http://schemas.microsoft.com/office/drawing/2014/main" id="{795C22EE-DCA7-40BD-8DCC-67E61B1117F4}"/>
              </a:ext>
            </a:extLst>
          </p:cNvPr>
          <p:cNvPicPr/>
          <p:nvPr/>
        </p:nvPicPr>
        <p:blipFill>
          <a:blip r:embed="rId2" cstate="print"/>
          <a:stretch>
            <a:fillRect/>
          </a:stretch>
        </p:blipFill>
        <p:spPr>
          <a:xfrm>
            <a:off x="4630156" y="4000501"/>
            <a:ext cx="3052707" cy="1250575"/>
          </a:xfrm>
          <a:prstGeom prst="rect">
            <a:avLst/>
          </a:prstGeom>
        </p:spPr>
      </p:pic>
    </p:spTree>
    <p:extLst>
      <p:ext uri="{BB962C8B-B14F-4D97-AF65-F5344CB8AC3E}">
        <p14:creationId xmlns:p14="http://schemas.microsoft.com/office/powerpoint/2010/main" val="2720780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65508-9163-4D50-A4ED-D5218400B512}"/>
              </a:ext>
            </a:extLst>
          </p:cNvPr>
          <p:cNvSpPr>
            <a:spLocks noGrp="1"/>
          </p:cNvSpPr>
          <p:nvPr>
            <p:ph type="title"/>
          </p:nvPr>
        </p:nvSpPr>
        <p:spPr/>
        <p:txBody>
          <a:bodyPr>
            <a:normAutofit/>
          </a:bodyPr>
          <a:lstStyle/>
          <a:p>
            <a:r>
              <a:rPr lang="en-US" sz="4400" b="1" u="sng" dirty="0"/>
              <a:t>Frequently Asked Questions</a:t>
            </a:r>
            <a:endParaRPr lang="en-US" sz="4400" dirty="0"/>
          </a:p>
        </p:txBody>
      </p:sp>
      <p:sp>
        <p:nvSpPr>
          <p:cNvPr id="3" name="Content Placeholder 2">
            <a:extLst>
              <a:ext uri="{FF2B5EF4-FFF2-40B4-BE49-F238E27FC236}">
                <a16:creationId xmlns:a16="http://schemas.microsoft.com/office/drawing/2014/main" id="{DA356DED-A025-4F03-B232-9B681C28C761}"/>
              </a:ext>
            </a:extLst>
          </p:cNvPr>
          <p:cNvSpPr>
            <a:spLocks noGrp="1"/>
          </p:cNvSpPr>
          <p:nvPr>
            <p:ph idx="1"/>
          </p:nvPr>
        </p:nvSpPr>
        <p:spPr/>
        <p:txBody>
          <a:bodyPr/>
          <a:lstStyle/>
          <a:p>
            <a:r>
              <a:rPr lang="en-US" b="1" i="1" dirty="0"/>
              <a:t>Q: What do I do if I need to get up during testing?</a:t>
            </a:r>
          </a:p>
          <a:p>
            <a:r>
              <a:rPr lang="en-US" dirty="0"/>
              <a:t>A: You are able to get up during testing</a:t>
            </a:r>
            <a:r>
              <a:rPr lang="en-US" i="1" dirty="0"/>
              <a:t>, </a:t>
            </a:r>
            <a:r>
              <a:rPr lang="en-US" dirty="0"/>
              <a:t>just make sure to keep the device on all night.</a:t>
            </a:r>
          </a:p>
          <a:p>
            <a:endParaRPr lang="en-US" dirty="0"/>
          </a:p>
        </p:txBody>
      </p:sp>
    </p:spTree>
    <p:extLst>
      <p:ext uri="{BB962C8B-B14F-4D97-AF65-F5344CB8AC3E}">
        <p14:creationId xmlns:p14="http://schemas.microsoft.com/office/powerpoint/2010/main" val="2071908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C91A1-07C6-4F5D-9880-F53D2E4AFC11}"/>
              </a:ext>
            </a:extLst>
          </p:cNvPr>
          <p:cNvSpPr>
            <a:spLocks noGrp="1"/>
          </p:cNvSpPr>
          <p:nvPr>
            <p:ph type="title"/>
          </p:nvPr>
        </p:nvSpPr>
        <p:spPr/>
        <p:txBody>
          <a:bodyPr>
            <a:normAutofit/>
          </a:bodyPr>
          <a:lstStyle/>
          <a:p>
            <a:r>
              <a:rPr lang="en-US" sz="4400" b="1" u="sng" dirty="0"/>
              <a:t>Frequently Asked Questions</a:t>
            </a:r>
            <a:endParaRPr lang="en-US" sz="4400" dirty="0"/>
          </a:p>
        </p:txBody>
      </p:sp>
      <p:sp>
        <p:nvSpPr>
          <p:cNvPr id="3" name="Content Placeholder 2">
            <a:extLst>
              <a:ext uri="{FF2B5EF4-FFF2-40B4-BE49-F238E27FC236}">
                <a16:creationId xmlns:a16="http://schemas.microsoft.com/office/drawing/2014/main" id="{AA89D1EA-3D1D-416C-AFBC-24351BD23CD2}"/>
              </a:ext>
            </a:extLst>
          </p:cNvPr>
          <p:cNvSpPr>
            <a:spLocks noGrp="1"/>
          </p:cNvSpPr>
          <p:nvPr>
            <p:ph idx="1"/>
          </p:nvPr>
        </p:nvSpPr>
        <p:spPr/>
        <p:txBody>
          <a:bodyPr/>
          <a:lstStyle/>
          <a:p>
            <a:r>
              <a:rPr lang="en-US" b="1" i="1" dirty="0"/>
              <a:t>Q: What if I sleep on my stomach?</a:t>
            </a:r>
          </a:p>
          <a:p>
            <a:r>
              <a:rPr lang="en-US" dirty="0"/>
              <a:t>A: You can slide the belt so the device is on your side and out of the way.</a:t>
            </a:r>
          </a:p>
          <a:p>
            <a:endParaRPr lang="en-US" dirty="0"/>
          </a:p>
        </p:txBody>
      </p:sp>
    </p:spTree>
    <p:extLst>
      <p:ext uri="{BB962C8B-B14F-4D97-AF65-F5344CB8AC3E}">
        <p14:creationId xmlns:p14="http://schemas.microsoft.com/office/powerpoint/2010/main" val="3812737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17D96D-8F7A-447D-B1A0-77ABBAFE083A}"/>
              </a:ext>
            </a:extLst>
          </p:cNvPr>
          <p:cNvSpPr>
            <a:spLocks noGrp="1"/>
          </p:cNvSpPr>
          <p:nvPr>
            <p:ph idx="1"/>
          </p:nvPr>
        </p:nvSpPr>
        <p:spPr/>
        <p:txBody>
          <a:bodyPr/>
          <a:lstStyle/>
          <a:p>
            <a:pPr marL="0" indent="0" algn="ctr">
              <a:buNone/>
            </a:pPr>
            <a:endParaRPr lang="en-US" sz="3600" b="1" dirty="0"/>
          </a:p>
          <a:p>
            <a:pPr marL="0" indent="0" algn="ctr">
              <a:buNone/>
            </a:pPr>
            <a:r>
              <a:rPr lang="en-US" sz="3600" b="1" dirty="0"/>
              <a:t>For further assistance with HSAT device set-up please call: (617) 581-6488</a:t>
            </a:r>
            <a:endParaRPr lang="en-US" dirty="0"/>
          </a:p>
        </p:txBody>
      </p:sp>
    </p:spTree>
    <p:extLst>
      <p:ext uri="{BB962C8B-B14F-4D97-AF65-F5344CB8AC3E}">
        <p14:creationId xmlns:p14="http://schemas.microsoft.com/office/powerpoint/2010/main" val="1319240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191BA-BC67-4443-977C-E195C515FAEC}"/>
              </a:ext>
            </a:extLst>
          </p:cNvPr>
          <p:cNvSpPr>
            <a:spLocks noGrp="1"/>
          </p:cNvSpPr>
          <p:nvPr>
            <p:ph type="title"/>
          </p:nvPr>
        </p:nvSpPr>
        <p:spPr/>
        <p:txBody>
          <a:bodyPr>
            <a:normAutofit/>
          </a:bodyPr>
          <a:lstStyle/>
          <a:p>
            <a:r>
              <a:rPr lang="en-US" sz="4400" dirty="0"/>
              <a:t>Connect Effort Belt Sensor</a:t>
            </a:r>
          </a:p>
        </p:txBody>
      </p:sp>
      <p:sp>
        <p:nvSpPr>
          <p:cNvPr id="3" name="Content Placeholder 2">
            <a:extLst>
              <a:ext uri="{FF2B5EF4-FFF2-40B4-BE49-F238E27FC236}">
                <a16:creationId xmlns:a16="http://schemas.microsoft.com/office/drawing/2014/main" id="{9BCB33A5-210D-4099-8B54-8AAA2D08A3E5}"/>
              </a:ext>
            </a:extLst>
          </p:cNvPr>
          <p:cNvSpPr>
            <a:spLocks noGrp="1"/>
          </p:cNvSpPr>
          <p:nvPr>
            <p:ph idx="1"/>
          </p:nvPr>
        </p:nvSpPr>
        <p:spPr/>
        <p:txBody>
          <a:bodyPr/>
          <a:lstStyle/>
          <a:p>
            <a:pPr marL="0" indent="0">
              <a:buNone/>
            </a:pPr>
            <a:r>
              <a:rPr lang="en-US" sz="2400" dirty="0"/>
              <a:t>• Place the device in the middle of your chest (for women, above breasts) and wrap the blue belt under your arms and around your torso.</a:t>
            </a:r>
          </a:p>
          <a:p>
            <a:pPr marL="0" indent="0">
              <a:buNone/>
            </a:pPr>
            <a:r>
              <a:rPr lang="en-US" sz="2400" dirty="0"/>
              <a:t>• Fasten the white clip at the end of the belt into the side of the device until you hear the belt click (figure 1). The device is now ON.</a:t>
            </a:r>
          </a:p>
          <a:p>
            <a:pPr marL="0" indent="0">
              <a:buNone/>
            </a:pPr>
            <a:r>
              <a:rPr lang="en-US" sz="2400" dirty="0"/>
              <a:t>• Ensure that both clips on belt connector are firmly plugged in. Tug on the belt to make sure connection is solid. </a:t>
            </a:r>
          </a:p>
          <a:p>
            <a:pPr marL="0" indent="0">
              <a:buNone/>
            </a:pPr>
            <a:endParaRPr lang="en-US" dirty="0"/>
          </a:p>
        </p:txBody>
      </p:sp>
      <p:pic>
        <p:nvPicPr>
          <p:cNvPr id="13" name="Picture 12">
            <a:extLst>
              <a:ext uri="{FF2B5EF4-FFF2-40B4-BE49-F238E27FC236}">
                <a16:creationId xmlns:a16="http://schemas.microsoft.com/office/drawing/2014/main" id="{FADF4A82-2DCE-4DF8-BD61-75486F5D606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01341" y="4639235"/>
            <a:ext cx="2310447" cy="1257300"/>
          </a:xfrm>
          <a:prstGeom prst="rect">
            <a:avLst/>
          </a:prstGeom>
          <a:noFill/>
          <a:ln>
            <a:noFill/>
          </a:ln>
        </p:spPr>
      </p:pic>
    </p:spTree>
    <p:extLst>
      <p:ext uri="{BB962C8B-B14F-4D97-AF65-F5344CB8AC3E}">
        <p14:creationId xmlns:p14="http://schemas.microsoft.com/office/powerpoint/2010/main" val="337532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F8073-FFC8-4132-8883-D31017D7962C}"/>
              </a:ext>
            </a:extLst>
          </p:cNvPr>
          <p:cNvSpPr>
            <a:spLocks noGrp="1"/>
          </p:cNvSpPr>
          <p:nvPr>
            <p:ph type="title"/>
          </p:nvPr>
        </p:nvSpPr>
        <p:spPr/>
        <p:txBody>
          <a:bodyPr>
            <a:normAutofit fontScale="90000"/>
          </a:bodyPr>
          <a:lstStyle/>
          <a:p>
            <a:r>
              <a:rPr lang="en-US" sz="4900" b="1" dirty="0"/>
              <a:t>Connect Nasal Sensor (Cannula) to the device</a:t>
            </a:r>
            <a:br>
              <a:rPr lang="en-US" b="1" dirty="0"/>
            </a:br>
            <a:endParaRPr lang="en-US" dirty="0"/>
          </a:p>
        </p:txBody>
      </p:sp>
      <p:sp>
        <p:nvSpPr>
          <p:cNvPr id="3" name="Content Placeholder 2">
            <a:extLst>
              <a:ext uri="{FF2B5EF4-FFF2-40B4-BE49-F238E27FC236}">
                <a16:creationId xmlns:a16="http://schemas.microsoft.com/office/drawing/2014/main" id="{A1CD901B-27FA-4BC8-8C44-1A1D9813D7E7}"/>
              </a:ext>
            </a:extLst>
          </p:cNvPr>
          <p:cNvSpPr>
            <a:spLocks noGrp="1"/>
          </p:cNvSpPr>
          <p:nvPr>
            <p:ph idx="1"/>
          </p:nvPr>
        </p:nvSpPr>
        <p:spPr/>
        <p:txBody>
          <a:bodyPr/>
          <a:lstStyle/>
          <a:p>
            <a:pPr marL="0" indent="0">
              <a:buNone/>
            </a:pPr>
            <a:r>
              <a:rPr lang="en-US" dirty="0"/>
              <a:t>• Screw the cannula connector into the metal airflow port on the top of device. Tighten connector down until secure.</a:t>
            </a:r>
          </a:p>
          <a:p>
            <a:r>
              <a:rPr lang="en-US" dirty="0"/>
              <a:t> The metal airflow port doesn’t look threaded, but the cannula will still screw on.</a:t>
            </a:r>
          </a:p>
        </p:txBody>
      </p:sp>
      <p:pic>
        <p:nvPicPr>
          <p:cNvPr id="4" name="Picture 3">
            <a:extLst>
              <a:ext uri="{FF2B5EF4-FFF2-40B4-BE49-F238E27FC236}">
                <a16:creationId xmlns:a16="http://schemas.microsoft.com/office/drawing/2014/main" id="{79234FD1-5C06-4EEE-8932-04DBF9CB85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346265" y="3628464"/>
            <a:ext cx="3212726" cy="2301689"/>
          </a:xfrm>
          <a:prstGeom prst="rect">
            <a:avLst/>
          </a:prstGeom>
          <a:noFill/>
          <a:ln>
            <a:noFill/>
          </a:ln>
        </p:spPr>
      </p:pic>
    </p:spTree>
    <p:extLst>
      <p:ext uri="{BB962C8B-B14F-4D97-AF65-F5344CB8AC3E}">
        <p14:creationId xmlns:p14="http://schemas.microsoft.com/office/powerpoint/2010/main" val="1728071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333A7-ABE4-491A-9DE5-B7587230EBB1}"/>
              </a:ext>
            </a:extLst>
          </p:cNvPr>
          <p:cNvSpPr>
            <a:spLocks noGrp="1"/>
          </p:cNvSpPr>
          <p:nvPr>
            <p:ph type="title"/>
          </p:nvPr>
        </p:nvSpPr>
        <p:spPr/>
        <p:txBody>
          <a:bodyPr>
            <a:normAutofit/>
          </a:bodyPr>
          <a:lstStyle/>
          <a:p>
            <a:r>
              <a:rPr lang="en-US" sz="4400" dirty="0"/>
              <a:t>Insert cannula into the nose</a:t>
            </a:r>
          </a:p>
        </p:txBody>
      </p:sp>
      <p:sp>
        <p:nvSpPr>
          <p:cNvPr id="3" name="Content Placeholder 2">
            <a:extLst>
              <a:ext uri="{FF2B5EF4-FFF2-40B4-BE49-F238E27FC236}">
                <a16:creationId xmlns:a16="http://schemas.microsoft.com/office/drawing/2014/main" id="{BBD6309E-877E-47EF-ACAE-F2434140CFBA}"/>
              </a:ext>
            </a:extLst>
          </p:cNvPr>
          <p:cNvSpPr>
            <a:spLocks noGrp="1"/>
          </p:cNvSpPr>
          <p:nvPr>
            <p:ph idx="1"/>
          </p:nvPr>
        </p:nvSpPr>
        <p:spPr/>
        <p:txBody>
          <a:bodyPr/>
          <a:lstStyle/>
          <a:p>
            <a:pPr marL="0" indent="0">
              <a:buNone/>
            </a:pPr>
            <a:r>
              <a:rPr lang="en-US" dirty="0"/>
              <a:t>• Fit the nasal sensor (cannula) so the two clear, small, open tubes point toward your nostrils.</a:t>
            </a:r>
          </a:p>
          <a:p>
            <a:r>
              <a:rPr lang="en-US" dirty="0"/>
              <a:t>Loop tubing over each ear and pull the plastic slide under your chin.</a:t>
            </a:r>
          </a:p>
          <a:p>
            <a:r>
              <a:rPr lang="en-US" dirty="0"/>
              <a:t>Use two pieces of tape to secure tubing to your</a:t>
            </a:r>
          </a:p>
          <a:p>
            <a:pPr marL="0" indent="0">
              <a:buNone/>
            </a:pPr>
            <a:r>
              <a:rPr lang="en-US" dirty="0"/>
              <a:t>   cheeks.</a:t>
            </a:r>
          </a:p>
          <a:p>
            <a:endParaRPr lang="en-US" dirty="0"/>
          </a:p>
        </p:txBody>
      </p:sp>
      <p:pic>
        <p:nvPicPr>
          <p:cNvPr id="4" name="image4.png">
            <a:extLst>
              <a:ext uri="{FF2B5EF4-FFF2-40B4-BE49-F238E27FC236}">
                <a16:creationId xmlns:a16="http://schemas.microsoft.com/office/drawing/2014/main" id="{451569BA-CA61-4355-9B49-E70B2396B667}"/>
              </a:ext>
            </a:extLst>
          </p:cNvPr>
          <p:cNvPicPr/>
          <p:nvPr/>
        </p:nvPicPr>
        <p:blipFill>
          <a:blip r:embed="rId2" cstate="print"/>
          <a:stretch>
            <a:fillRect/>
          </a:stretch>
        </p:blipFill>
        <p:spPr>
          <a:xfrm>
            <a:off x="3764335" y="4010491"/>
            <a:ext cx="3860148" cy="2482384"/>
          </a:xfrm>
          <a:prstGeom prst="rect">
            <a:avLst/>
          </a:prstGeom>
        </p:spPr>
      </p:pic>
    </p:spTree>
    <p:extLst>
      <p:ext uri="{BB962C8B-B14F-4D97-AF65-F5344CB8AC3E}">
        <p14:creationId xmlns:p14="http://schemas.microsoft.com/office/powerpoint/2010/main" val="1090662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6B909-19FD-4538-BF1C-7F1946C438DE}"/>
              </a:ext>
            </a:extLst>
          </p:cNvPr>
          <p:cNvSpPr>
            <a:spLocks noGrp="1"/>
          </p:cNvSpPr>
          <p:nvPr>
            <p:ph type="title"/>
          </p:nvPr>
        </p:nvSpPr>
        <p:spPr/>
        <p:txBody>
          <a:bodyPr>
            <a:normAutofit fontScale="90000"/>
          </a:bodyPr>
          <a:lstStyle/>
          <a:p>
            <a:r>
              <a:rPr lang="en-US" b="1" dirty="0"/>
              <a:t>Insert Finger into Finger Probe</a:t>
            </a:r>
            <a:br>
              <a:rPr lang="en-US" b="1" dirty="0"/>
            </a:br>
            <a:endParaRPr lang="en-US" sz="4400" dirty="0"/>
          </a:p>
        </p:txBody>
      </p:sp>
      <p:sp>
        <p:nvSpPr>
          <p:cNvPr id="3" name="Content Placeholder 2">
            <a:extLst>
              <a:ext uri="{FF2B5EF4-FFF2-40B4-BE49-F238E27FC236}">
                <a16:creationId xmlns:a16="http://schemas.microsoft.com/office/drawing/2014/main" id="{4313C8FF-3803-4A59-870C-5558A395E391}"/>
              </a:ext>
            </a:extLst>
          </p:cNvPr>
          <p:cNvSpPr>
            <a:spLocks noGrp="1"/>
          </p:cNvSpPr>
          <p:nvPr>
            <p:ph idx="1"/>
          </p:nvPr>
        </p:nvSpPr>
        <p:spPr/>
        <p:txBody>
          <a:bodyPr/>
          <a:lstStyle/>
          <a:p>
            <a:r>
              <a:rPr lang="en-US" dirty="0"/>
              <a:t>Insert your finger so it reaches the end of the sensor without poking through the hole.</a:t>
            </a:r>
          </a:p>
          <a:p>
            <a:r>
              <a:rPr lang="en-US" dirty="0"/>
              <a:t>Make sure the white cord goes along the top of your hand. Secure it to your finger and back of your wrist with two pieces of tape.</a:t>
            </a:r>
          </a:p>
          <a:p>
            <a:r>
              <a:rPr lang="en-US" dirty="0"/>
              <a:t>Note: A </a:t>
            </a:r>
            <a:r>
              <a:rPr lang="en-US" dirty="0">
                <a:solidFill>
                  <a:srgbClr val="FF0000"/>
                </a:solidFill>
              </a:rPr>
              <a:t>RED LIGHT </a:t>
            </a:r>
            <a:r>
              <a:rPr lang="en-US" dirty="0"/>
              <a:t>inside the gray finger probe hood is normal and indicates that the device is on and recording.</a:t>
            </a:r>
          </a:p>
          <a:p>
            <a:pPr marL="0" indent="0">
              <a:buNone/>
            </a:pPr>
            <a:endParaRPr lang="en-US" dirty="0"/>
          </a:p>
        </p:txBody>
      </p:sp>
      <p:pic>
        <p:nvPicPr>
          <p:cNvPr id="4" name="image5.png">
            <a:extLst>
              <a:ext uri="{FF2B5EF4-FFF2-40B4-BE49-F238E27FC236}">
                <a16:creationId xmlns:a16="http://schemas.microsoft.com/office/drawing/2014/main" id="{8A0EC99F-78C5-4DC4-BA25-5FC1A10689D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559600" y="4549115"/>
            <a:ext cx="2411216" cy="2112941"/>
          </a:xfrm>
          <a:prstGeom prst="rect">
            <a:avLst/>
          </a:prstGeom>
        </p:spPr>
      </p:pic>
    </p:spTree>
    <p:extLst>
      <p:ext uri="{BB962C8B-B14F-4D97-AF65-F5344CB8AC3E}">
        <p14:creationId xmlns:p14="http://schemas.microsoft.com/office/powerpoint/2010/main" val="2171047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E561DD-719E-49C2-9A57-78960359A087}"/>
              </a:ext>
            </a:extLst>
          </p:cNvPr>
          <p:cNvSpPr>
            <a:spLocks noGrp="1"/>
          </p:cNvSpPr>
          <p:nvPr>
            <p:ph idx="1"/>
          </p:nvPr>
        </p:nvSpPr>
        <p:spPr/>
        <p:txBody>
          <a:bodyPr/>
          <a:lstStyle/>
          <a:p>
            <a:r>
              <a:rPr lang="en-US" dirty="0"/>
              <a:t>Once the device is ON, lights on the top left of the device correlating to three sensors will begin flashing. These lights will turn solid green, then shut OFF after a few minutes, so as not to interrupt your sleep. </a:t>
            </a:r>
          </a:p>
          <a:p>
            <a:pPr marL="0" indent="0">
              <a:buNone/>
            </a:pPr>
            <a:r>
              <a:rPr lang="en-US" dirty="0"/>
              <a:t>	- If you only see a </a:t>
            </a:r>
            <a:r>
              <a:rPr lang="en-US" sz="3200" dirty="0">
                <a:solidFill>
                  <a:schemeClr val="accent3"/>
                </a:solidFill>
              </a:rPr>
              <a:t>+</a:t>
            </a:r>
            <a:r>
              <a:rPr lang="en-US" dirty="0"/>
              <a:t> sign on the top of the device, this is 	indicating the device has battery power but is not turned on. 	The belt needs to be re-clipped.</a:t>
            </a:r>
          </a:p>
          <a:p>
            <a:pPr marL="0" indent="0">
              <a:buNone/>
            </a:pPr>
            <a:r>
              <a:rPr lang="en-US" dirty="0"/>
              <a:t>	-If you see any yellow flashing lights, re-apply, or adjust the 	corresponding sensor.</a:t>
            </a:r>
          </a:p>
          <a:p>
            <a:endParaRPr lang="en-US" dirty="0"/>
          </a:p>
        </p:txBody>
      </p:sp>
      <p:pic>
        <p:nvPicPr>
          <p:cNvPr id="4" name="Picture 3">
            <a:extLst>
              <a:ext uri="{FF2B5EF4-FFF2-40B4-BE49-F238E27FC236}">
                <a16:creationId xmlns:a16="http://schemas.microsoft.com/office/drawing/2014/main" id="{32824345-3D50-4065-BB94-1B276161258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878026" y="282653"/>
            <a:ext cx="3573740" cy="1378347"/>
          </a:xfrm>
          <a:prstGeom prst="rect">
            <a:avLst/>
          </a:prstGeom>
          <a:noFill/>
          <a:ln>
            <a:noFill/>
          </a:ln>
        </p:spPr>
      </p:pic>
    </p:spTree>
    <p:extLst>
      <p:ext uri="{BB962C8B-B14F-4D97-AF65-F5344CB8AC3E}">
        <p14:creationId xmlns:p14="http://schemas.microsoft.com/office/powerpoint/2010/main" val="6722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F9B32-1E12-484E-8E97-58006F49D6EB}"/>
              </a:ext>
            </a:extLst>
          </p:cNvPr>
          <p:cNvSpPr>
            <a:spLocks noGrp="1"/>
          </p:cNvSpPr>
          <p:nvPr>
            <p:ph type="title"/>
          </p:nvPr>
        </p:nvSpPr>
        <p:spPr/>
        <p:txBody>
          <a:bodyPr/>
          <a:lstStyle/>
          <a:p>
            <a:r>
              <a:rPr lang="en-US" dirty="0"/>
              <a:t>Checking To See If The Device Is On</a:t>
            </a:r>
          </a:p>
        </p:txBody>
      </p:sp>
      <p:sp>
        <p:nvSpPr>
          <p:cNvPr id="3" name="Content Placeholder 2">
            <a:extLst>
              <a:ext uri="{FF2B5EF4-FFF2-40B4-BE49-F238E27FC236}">
                <a16:creationId xmlns:a16="http://schemas.microsoft.com/office/drawing/2014/main" id="{26787F53-472B-4253-87CD-F6F7F997E932}"/>
              </a:ext>
            </a:extLst>
          </p:cNvPr>
          <p:cNvSpPr>
            <a:spLocks noGrp="1"/>
          </p:cNvSpPr>
          <p:nvPr>
            <p:ph idx="1"/>
          </p:nvPr>
        </p:nvSpPr>
        <p:spPr/>
        <p:txBody>
          <a:bodyPr/>
          <a:lstStyle/>
          <a:p>
            <a:r>
              <a:rPr lang="en-US" sz="2800" dirty="0"/>
              <a:t>The light will go out on the top of the device after a few minutes. This is a normal feature of the device. The lights on the top of the device go out so your sleep isn’t disrupted. </a:t>
            </a:r>
          </a:p>
          <a:p>
            <a:r>
              <a:rPr lang="en-US" sz="2800" dirty="0"/>
              <a:t>To check if the device is on, push the large circular user button on the front of the device for 1 second and release (Do not hold the button in). After releasing the button, you should see the 3 </a:t>
            </a:r>
            <a:r>
              <a:rPr lang="en-US" sz="2800" dirty="0">
                <a:solidFill>
                  <a:schemeClr val="accent3"/>
                </a:solidFill>
              </a:rPr>
              <a:t>green</a:t>
            </a:r>
            <a:r>
              <a:rPr lang="en-US" sz="2800" dirty="0"/>
              <a:t> sensor lights on the top of the device. If you don’t see the 3 sensor lights, re-clip the belt.</a:t>
            </a:r>
          </a:p>
          <a:p>
            <a:endParaRPr lang="en-US" dirty="0"/>
          </a:p>
        </p:txBody>
      </p:sp>
      <p:pic>
        <p:nvPicPr>
          <p:cNvPr id="4" name="Picture 3">
            <a:extLst>
              <a:ext uri="{FF2B5EF4-FFF2-40B4-BE49-F238E27FC236}">
                <a16:creationId xmlns:a16="http://schemas.microsoft.com/office/drawing/2014/main" id="{CFDE9A5C-79EE-4D0E-853B-DD6289A949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183211" y="5189008"/>
            <a:ext cx="2725588" cy="1525058"/>
          </a:xfrm>
          <a:prstGeom prst="rect">
            <a:avLst/>
          </a:prstGeom>
          <a:noFill/>
          <a:ln>
            <a:noFill/>
          </a:ln>
        </p:spPr>
      </p:pic>
    </p:spTree>
    <p:extLst>
      <p:ext uri="{BB962C8B-B14F-4D97-AF65-F5344CB8AC3E}">
        <p14:creationId xmlns:p14="http://schemas.microsoft.com/office/powerpoint/2010/main" val="3261619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19FF-5084-437C-9713-7DCDA6857DAE}"/>
              </a:ext>
            </a:extLst>
          </p:cNvPr>
          <p:cNvSpPr>
            <a:spLocks noGrp="1"/>
          </p:cNvSpPr>
          <p:nvPr>
            <p:ph type="title"/>
          </p:nvPr>
        </p:nvSpPr>
        <p:spPr>
          <a:xfrm>
            <a:off x="838200" y="365125"/>
            <a:ext cx="10515600" cy="1119291"/>
          </a:xfrm>
        </p:spPr>
        <p:txBody>
          <a:bodyPr>
            <a:normAutofit fontScale="90000"/>
          </a:bodyPr>
          <a:lstStyle/>
          <a:p>
            <a:r>
              <a:rPr lang="en-US" sz="4900" b="1" dirty="0"/>
              <a:t>In The Morning</a:t>
            </a:r>
            <a:br>
              <a:rPr lang="en-US" b="1" dirty="0"/>
            </a:br>
            <a:endParaRPr lang="en-US" dirty="0"/>
          </a:p>
        </p:txBody>
      </p:sp>
      <p:sp>
        <p:nvSpPr>
          <p:cNvPr id="3" name="Content Placeholder 2">
            <a:extLst>
              <a:ext uri="{FF2B5EF4-FFF2-40B4-BE49-F238E27FC236}">
                <a16:creationId xmlns:a16="http://schemas.microsoft.com/office/drawing/2014/main" id="{2EB8BD3C-088B-41B2-ADED-08BCC0EB5001}"/>
              </a:ext>
            </a:extLst>
          </p:cNvPr>
          <p:cNvSpPr>
            <a:spLocks noGrp="1"/>
          </p:cNvSpPr>
          <p:nvPr>
            <p:ph idx="1"/>
          </p:nvPr>
        </p:nvSpPr>
        <p:spPr/>
        <p:txBody>
          <a:bodyPr/>
          <a:lstStyle/>
          <a:p>
            <a:pPr marL="0" indent="0">
              <a:buNone/>
            </a:pPr>
            <a:r>
              <a:rPr lang="en-US" dirty="0"/>
              <a:t>Remove all sensors, dispose of nasal cannula, and put equipment back in the box or bag in which you received it. The device will shut off on its own within 30 minutes (it's normal to see flashing lights on the top of the device during this time). Return the device and patient evaluation survey as instructed.</a:t>
            </a:r>
            <a:r>
              <a:rPr lang="en-US" i="1" dirty="0"/>
              <a:t> </a:t>
            </a:r>
            <a:endParaRPr lang="en-US" dirty="0"/>
          </a:p>
          <a:p>
            <a:pPr marL="0" indent="0">
              <a:buNone/>
            </a:pPr>
            <a:r>
              <a:rPr lang="en-US" dirty="0"/>
              <a:t>We expect that you may not sleep as well tonight as you normally do. Even so, it's important to wear the device all night (at least </a:t>
            </a:r>
            <a:r>
              <a:rPr lang="en-US" b="1" dirty="0"/>
              <a:t>7 hours</a:t>
            </a:r>
            <a:r>
              <a:rPr lang="en-US" dirty="0"/>
              <a:t>) so that any sleep you do get is recorded.</a:t>
            </a:r>
          </a:p>
        </p:txBody>
      </p:sp>
    </p:spTree>
    <p:extLst>
      <p:ext uri="{BB962C8B-B14F-4D97-AF65-F5344CB8AC3E}">
        <p14:creationId xmlns:p14="http://schemas.microsoft.com/office/powerpoint/2010/main" val="1009052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06942-DAAA-48FF-87DF-52042EF5DCCF}"/>
              </a:ext>
            </a:extLst>
          </p:cNvPr>
          <p:cNvSpPr>
            <a:spLocks noGrp="1"/>
          </p:cNvSpPr>
          <p:nvPr>
            <p:ph type="title"/>
          </p:nvPr>
        </p:nvSpPr>
        <p:spPr/>
        <p:txBody>
          <a:bodyPr>
            <a:normAutofit/>
          </a:bodyPr>
          <a:lstStyle/>
          <a:p>
            <a:r>
              <a:rPr lang="en-US" sz="4400" b="1" u="sng" dirty="0"/>
              <a:t>Frequently Asked Questions</a:t>
            </a:r>
            <a:endParaRPr lang="en-US" sz="4400" dirty="0"/>
          </a:p>
        </p:txBody>
      </p:sp>
      <p:sp>
        <p:nvSpPr>
          <p:cNvPr id="3" name="Content Placeholder 2">
            <a:extLst>
              <a:ext uri="{FF2B5EF4-FFF2-40B4-BE49-F238E27FC236}">
                <a16:creationId xmlns:a16="http://schemas.microsoft.com/office/drawing/2014/main" id="{30DD4FD3-0590-43DE-8039-7E74C0D028BF}"/>
              </a:ext>
            </a:extLst>
          </p:cNvPr>
          <p:cNvSpPr>
            <a:spLocks noGrp="1"/>
          </p:cNvSpPr>
          <p:nvPr>
            <p:ph idx="1"/>
          </p:nvPr>
        </p:nvSpPr>
        <p:spPr/>
        <p:txBody>
          <a:bodyPr/>
          <a:lstStyle/>
          <a:p>
            <a:r>
              <a:rPr lang="en-US" i="1" dirty="0">
                <a:solidFill>
                  <a:schemeClr val="tx1"/>
                </a:solidFill>
              </a:rPr>
              <a:t>Q: There are </a:t>
            </a:r>
            <a:r>
              <a:rPr lang="en-US" i="1" dirty="0">
                <a:solidFill>
                  <a:schemeClr val="accent5"/>
                </a:solidFill>
              </a:rPr>
              <a:t>YELLOW</a:t>
            </a:r>
            <a:r>
              <a:rPr lang="en-US" i="1" dirty="0">
                <a:solidFill>
                  <a:schemeClr val="tx1"/>
                </a:solidFill>
              </a:rPr>
              <a:t> or </a:t>
            </a:r>
            <a:r>
              <a:rPr lang="en-US" i="1" dirty="0">
                <a:solidFill>
                  <a:schemeClr val="accent3"/>
                </a:solidFill>
              </a:rPr>
              <a:t>GREEN</a:t>
            </a:r>
            <a:r>
              <a:rPr lang="en-US" i="1" dirty="0">
                <a:solidFill>
                  <a:schemeClr val="tx1"/>
                </a:solidFill>
              </a:rPr>
              <a:t> lights intermittently appearing on the top of the device. What should I do?</a:t>
            </a:r>
          </a:p>
          <a:p>
            <a:r>
              <a:rPr lang="en-US" dirty="0"/>
              <a:t>A: Make sure the belt is fully clipped into the side of the device. Once that is done, don’t worry! It's common for yellow or green lights to appear, especially while you're awake. They may appear if you are moving around, holding your breath, or talking, and do not signify a failed study. Continue to sleep with the device and return the device as instructed.</a:t>
            </a:r>
          </a:p>
          <a:p>
            <a:endParaRPr lang="en-US" dirty="0"/>
          </a:p>
        </p:txBody>
      </p:sp>
    </p:spTree>
    <p:extLst>
      <p:ext uri="{BB962C8B-B14F-4D97-AF65-F5344CB8AC3E}">
        <p14:creationId xmlns:p14="http://schemas.microsoft.com/office/powerpoint/2010/main" val="930667221"/>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34</TotalTime>
  <Words>792</Words>
  <Application>Microsoft Office PowerPoint</Application>
  <PresentationFormat>Widescreen</PresentationFormat>
  <Paragraphs>37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Corbel</vt:lpstr>
      <vt:lpstr>Depth</vt:lpstr>
      <vt:lpstr>PowerPoint Presentation</vt:lpstr>
      <vt:lpstr>Connect Effort Belt Sensor</vt:lpstr>
      <vt:lpstr>Connect Nasal Sensor (Cannula) to the device </vt:lpstr>
      <vt:lpstr>Insert cannula into the nose</vt:lpstr>
      <vt:lpstr>Insert Finger into Finger Probe </vt:lpstr>
      <vt:lpstr>PowerPoint Presentation</vt:lpstr>
      <vt:lpstr>Checking To See If The Device Is On</vt:lpstr>
      <vt:lpstr>In The Morning </vt:lpstr>
      <vt:lpstr>Frequently Asked Questions</vt:lpstr>
      <vt:lpstr>Frequently Asked Questions</vt:lpstr>
      <vt:lpstr>Frequently Asked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Marcom</dc:creator>
  <cp:lastModifiedBy>Kay1, Timothy C</cp:lastModifiedBy>
  <cp:revision>6</cp:revision>
  <dcterms:created xsi:type="dcterms:W3CDTF">2020-04-29T15:15:20Z</dcterms:created>
  <dcterms:modified xsi:type="dcterms:W3CDTF">2024-11-21T17:32:40Z</dcterms:modified>
</cp:coreProperties>
</file>